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349" r:id="rId3"/>
    <p:sldId id="432" r:id="rId4"/>
    <p:sldId id="443" r:id="rId5"/>
    <p:sldId id="439" r:id="rId6"/>
    <p:sldId id="442" r:id="rId7"/>
    <p:sldId id="445" r:id="rId8"/>
    <p:sldId id="441" r:id="rId9"/>
    <p:sldId id="417" r:id="rId10"/>
    <p:sldId id="418" r:id="rId11"/>
    <p:sldId id="419" r:id="rId12"/>
    <p:sldId id="429" r:id="rId13"/>
    <p:sldId id="420" r:id="rId14"/>
    <p:sldId id="421" r:id="rId15"/>
    <p:sldId id="422" r:id="rId16"/>
    <p:sldId id="430" r:id="rId17"/>
    <p:sldId id="423" r:id="rId18"/>
    <p:sldId id="424" r:id="rId19"/>
    <p:sldId id="440" r:id="rId20"/>
    <p:sldId id="400" r:id="rId21"/>
    <p:sldId id="402" r:id="rId22"/>
    <p:sldId id="414" r:id="rId23"/>
    <p:sldId id="408" r:id="rId24"/>
    <p:sldId id="416" r:id="rId25"/>
    <p:sldId id="271" r:id="rId26"/>
    <p:sldId id="397" r:id="rId27"/>
    <p:sldId id="410" r:id="rId28"/>
    <p:sldId id="434" r:id="rId29"/>
    <p:sldId id="436" r:id="rId30"/>
    <p:sldId id="384" r:id="rId31"/>
    <p:sldId id="437" r:id="rId32"/>
    <p:sldId id="412" r:id="rId33"/>
    <p:sldId id="396" r:id="rId34"/>
    <p:sldId id="394" r:id="rId35"/>
    <p:sldId id="415" r:id="rId36"/>
    <p:sldId id="378" r:id="rId3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3290" autoAdjust="0"/>
  </p:normalViewPr>
  <p:slideViewPr>
    <p:cSldViewPr snapToGrid="0">
      <p:cViewPr varScale="1">
        <p:scale>
          <a:sx n="69" d="100"/>
          <a:sy n="69" d="100"/>
        </p:scale>
        <p:origin x="7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5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4" y="1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5BF79-5A06-4620-A4AB-79AF2299D001}" type="datetimeFigureOut">
              <a:rPr lang="en-US" smtClean="0"/>
              <a:t>04/06/2019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772527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4" y="8772527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E54A9-4AA5-4850-ADEB-B5189A5952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90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11699" cy="46340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4" y="3"/>
            <a:ext cx="3011699" cy="463409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EF1657F1-A5E8-44C9-9F67-49051209C36E}" type="datetimeFigureOut">
              <a:rPr lang="en-US" smtClean="0"/>
              <a:t>04/06/2019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7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2673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4" y="8772673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056E1F1-B1A2-475C-BAE6-C0DEC04D9D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559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93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90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99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3DD6F7-48CB-4F07-9E81-C07AA5130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78FA226-C6BE-4E69-9411-DA15DFC12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79E474-5C77-4B85-B46B-B94DDDBBE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F7ED-8C5D-4135-9BD3-B5EA7D63D310}" type="datetime1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E4E4AFC-C804-43C6-9231-7650C458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B70416-CEA5-4710-A1CF-0A9C2B4EA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67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5E5069-B0E9-4392-BA28-1FF67068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F9D21B8-073F-4DBF-9733-B8F70688C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0E62AA-94AB-4A0F-9244-4AB1306F0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BDB04-E2B6-4EAB-ADBA-5867A89BB01A}" type="datetime1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3F082C-4459-4989-A537-C138415B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3BE6A2-2CB0-441A-BC79-F1191D7B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5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1B8D8C8-0E9E-4F7F-B258-3FD5A36D2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46F2F47-64FB-4A8C-9AD3-27DDABF0C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BC1AE2-43D3-4564-8EF4-095DC172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0A3B6-6340-4E9B-A503-DE877E448D4B}" type="datetime1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41F887-FF73-484F-B09F-9F118F2A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8A6A6A-F81F-4D45-92A3-74E30467B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7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37704A-AB41-40E1-9D01-2891204E7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87B933-21FF-48D9-8C97-805631648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179104-DABA-40EF-AC37-656A0296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9DD1E-F430-466D-A1DE-D999C1C82C9E}" type="datetime1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D4D1671-7D08-4A7E-BF73-AFD06CB0A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F25ED0A-BEA3-45E4-A711-342E81A52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6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8F855-3D14-405E-84D2-98CCFD96E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16FBBA0-3C95-4D75-AC0D-3BEFB777E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50B7B7-BA89-4F82-A38B-55753F86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B09FE-F05B-4BD3-90A1-784E3B0CD1ED}" type="datetime1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94B8B57-8951-446B-A8E4-7B35295E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BB56B1B-9729-44A7-9025-5E9B6AAA0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71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964CA9-66ED-4AE4-B75F-60A92462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89D910-7E62-4C8C-8EBC-AB6243E38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D73CBFA-45E0-4258-A697-72C64CC19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F00E0B8-C708-40BF-90BA-9C705ABE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48F99-8C7C-4F05-8020-38468AA64FC4}" type="datetime1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1DD951-F910-493E-84F3-16EA38526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DCDF86-E324-46F1-92C1-ADE517459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3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8F3D45-0D1A-4309-A242-939CB6634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95F5E0A-3470-4FEB-AFAD-1EB4437FC5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239E7F-D332-4087-BD9C-2577FBF53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4332C5D-3302-413B-A6B2-BD581C4BE0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8175FE-9638-48C4-80EF-AAEF832B2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ECAD1C1-91C1-488D-8E7E-99C2229D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30F4-4BDF-48AA-A79A-508E4B3AFEF1}" type="datetime1">
              <a:rPr lang="en-GB" smtClean="0"/>
              <a:t>04/06/2019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4A145F5A-206E-4B08-AC8E-DC5AE072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A1ACD77-5E99-44BC-9602-5CD1A228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818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54A642-27EB-4562-9671-21B0C1B12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C86890-53B7-45F5-8DDF-96B1F0FD7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EFB5-3791-4A7D-8D97-F61D6BCB96E8}" type="datetime1">
              <a:rPr lang="en-GB" smtClean="0"/>
              <a:t>04/06/2019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00EC171-6C1E-411D-B97E-EEC94D230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8A8DBD8-FBED-4620-A4FE-2C2E19570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39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B43D25C-426E-4E25-B3CC-85C85D5EC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A2916-440C-4C40-93C7-D785D2CE65AF}" type="datetime1">
              <a:rPr lang="en-GB" smtClean="0"/>
              <a:t>04/06/2019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2C907A6-FA25-4680-A0D6-B42D326F0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3125CE8-BC5C-4D24-A009-EAF516B1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8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322DD4-F437-496E-987E-3A3EC5F8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AB27E0A-4435-405C-BBC6-1AB4E18C4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9AC5FDB-BD2E-4D24-BA8E-FAE6048C8C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8896BB0-833A-41FB-9CB6-5ED96FD1E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FE8D3-0516-4023-9E39-72234FBA0DDF}" type="datetime1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6664A5-3DEB-47BB-9F10-E1530A87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79C77F-B199-490C-AD40-83B9DA070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09CD20-2C68-42DA-AF41-40DC2563B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31F0CD0-759B-4F2E-A9E5-AD28BB941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C8FC9FE-EB49-491B-9BEE-5795CFDD1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3D28F05-13A0-4E1A-9673-AF26BB6A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5BB13-6B8C-49ED-B11C-82C8BAD6BEE0}" type="datetime1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8AEA1E2-28B5-4BA0-A54E-89E7A415A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3BE6CF-DD9C-4457-B717-C5750EADB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4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38FAC4F-9BE7-43DC-8ED9-07F85155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69053D-96BB-4195-ADE8-8314D4B2D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2454CB6-98F7-41E3-B46B-494868323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736-8326-4A6D-BA99-05186A7A0632}" type="datetime1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A944366-8F3D-41AC-8718-147D0E8492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5701BD-0378-4D86-888A-25BD305B6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48B2-323E-4D72-88B0-301648EF0F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fac.s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SRFAC%20CPR(Hands-Only)+AED%20Poster%20(pathed)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srfac.sg/public-informa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A078A0E-E894-431E-8AE8-93A409975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3989" y="2151120"/>
            <a:ext cx="6860227" cy="2555759"/>
          </a:xfrm>
          <a:solidFill>
            <a:schemeClr val="bg1">
              <a:alpha val="40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GB" sz="4000" b="1" dirty="0" smtClean="0"/>
              <a:t>2</a:t>
            </a:r>
            <a:r>
              <a:rPr lang="en-GB" sz="4000" b="1" baseline="30000" dirty="0" smtClean="0"/>
              <a:t>nd</a:t>
            </a:r>
            <a:r>
              <a:rPr lang="en-GB" sz="4000" b="1" dirty="0" smtClean="0"/>
              <a:t> SRFAC Town Hall Session</a:t>
            </a:r>
            <a:endParaRPr lang="en-GB" sz="4000" b="1" dirty="0"/>
          </a:p>
          <a:p>
            <a:r>
              <a:rPr lang="en-GB" sz="2800" i="1" dirty="0" smtClean="0"/>
              <a:t>25</a:t>
            </a:r>
            <a:r>
              <a:rPr lang="en-GB" sz="2800" i="1" baseline="30000" dirty="0" smtClean="0"/>
              <a:t>th</a:t>
            </a:r>
            <a:r>
              <a:rPr lang="en-GB" sz="2800" i="1" dirty="0" smtClean="0"/>
              <a:t> </a:t>
            </a:r>
            <a:r>
              <a:rPr lang="en-GB" sz="2800" i="1" dirty="0"/>
              <a:t>May </a:t>
            </a:r>
            <a:r>
              <a:rPr lang="en-GB" sz="2800" i="1" dirty="0" smtClean="0"/>
              <a:t>2019, 0930hrs</a:t>
            </a:r>
          </a:p>
          <a:p>
            <a:r>
              <a:rPr lang="en-GB" sz="2800" i="1" dirty="0" smtClean="0"/>
              <a:t>SGH Academia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09600"/>
          </a:xfrm>
          <a:solidFill>
            <a:schemeClr val="bg1">
              <a:alpha val="2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47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83D72FE-DFCB-4785-9104-AB4E9DC16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" t="9436" r="4627" b="49229"/>
          <a:stretch/>
        </p:blipFill>
        <p:spPr>
          <a:xfrm>
            <a:off x="581891" y="505393"/>
            <a:ext cx="11263743" cy="2750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236" y="4253337"/>
            <a:ext cx="8215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URL: </a:t>
            </a:r>
            <a:r>
              <a:rPr lang="en-US" sz="3200" dirty="0" smtClean="0">
                <a:hlinkClick r:id="rId3"/>
              </a:rPr>
              <a:t>www.srfac.sg</a:t>
            </a:r>
            <a:endParaRPr lang="en-US" sz="3200" dirty="0" smtClean="0"/>
          </a:p>
          <a:p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Can be accessed via laptop, mobile devices </a:t>
            </a:r>
            <a:r>
              <a:rPr lang="en-US" sz="3200" dirty="0" err="1" smtClean="0"/>
              <a:t>etc</a:t>
            </a:r>
            <a:endParaRPr lang="en-US" sz="3200" dirty="0"/>
          </a:p>
        </p:txBody>
      </p:sp>
      <p:sp>
        <p:nvSpPr>
          <p:cNvPr id="6" name="Oval 5"/>
          <p:cNvSpPr/>
          <p:nvPr/>
        </p:nvSpPr>
        <p:spPr>
          <a:xfrm>
            <a:off x="10210800" y="242157"/>
            <a:ext cx="1634834" cy="963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1B1FC9-782F-4A1B-8EB9-938717054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F823930-3301-41EF-9971-62BD222E8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D80777-1F7B-4393-BFD1-F2F96E267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3" t="9256" r="6956" b="9932"/>
          <a:stretch/>
        </p:blipFill>
        <p:spPr>
          <a:xfrm>
            <a:off x="993913" y="946575"/>
            <a:ext cx="10349948" cy="55394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7395" y="383828"/>
            <a:ext cx="1517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Login Page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50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1B1FC9-782F-4A1B-8EB9-938717054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F823930-3301-41EF-9971-62BD222E8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D80777-1F7B-4393-BFD1-F2F96E267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3" t="9256" r="6956" b="9932"/>
          <a:stretch/>
        </p:blipFill>
        <p:spPr>
          <a:xfrm>
            <a:off x="993913" y="1010181"/>
            <a:ext cx="10349948" cy="55394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153891" y="5150285"/>
            <a:ext cx="1634834" cy="963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24233" y="383828"/>
            <a:ext cx="418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When you forget your password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0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296296-2B9A-4A6F-98E9-DCDA71B253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12" t="14700" r="21494" b="10402"/>
          <a:stretch/>
        </p:blipFill>
        <p:spPr>
          <a:xfrm>
            <a:off x="212036" y="180488"/>
            <a:ext cx="5181600" cy="48155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3637" y="706582"/>
            <a:ext cx="64935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Profile:</a:t>
            </a:r>
            <a:r>
              <a:rPr lang="en-US" dirty="0" smtClean="0"/>
              <a:t> Allows you to key in important details about your company, and the contact for your primary and secondary representative</a:t>
            </a:r>
          </a:p>
          <a:p>
            <a:endParaRPr lang="en-US" dirty="0"/>
          </a:p>
          <a:p>
            <a:r>
              <a:rPr lang="en-US" b="1" dirty="0" smtClean="0"/>
              <a:t>Password:</a:t>
            </a:r>
            <a:r>
              <a:rPr lang="en-US" dirty="0" smtClean="0"/>
              <a:t> Allows you to change your password/username</a:t>
            </a:r>
          </a:p>
          <a:p>
            <a:endParaRPr lang="en-US" dirty="0"/>
          </a:p>
          <a:p>
            <a:r>
              <a:rPr lang="en-US" b="1" dirty="0" smtClean="0"/>
              <a:t>Certification:</a:t>
            </a:r>
            <a:r>
              <a:rPr lang="en-US" dirty="0" smtClean="0"/>
              <a:t>  For new users. Allow you to indicate which certification your training </a:t>
            </a:r>
            <a:r>
              <a:rPr lang="en-US" dirty="0" err="1" smtClean="0"/>
              <a:t>centre</a:t>
            </a:r>
            <a:r>
              <a:rPr lang="en-US" dirty="0" smtClean="0"/>
              <a:t> already attained.</a:t>
            </a:r>
          </a:p>
          <a:p>
            <a:endParaRPr lang="en-US" dirty="0"/>
          </a:p>
          <a:p>
            <a:r>
              <a:rPr lang="en-US" b="1" dirty="0" smtClean="0"/>
              <a:t>Audit:</a:t>
            </a:r>
            <a:r>
              <a:rPr lang="en-US" dirty="0" smtClean="0"/>
              <a:t> Allows you to submit audit online (BCLS+AED, CPR+AED, LSCN, ACLS, SFA, CFA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Status: </a:t>
            </a:r>
            <a:r>
              <a:rPr lang="en-US" dirty="0" smtClean="0"/>
              <a:t>Check audit status</a:t>
            </a:r>
          </a:p>
          <a:p>
            <a:endParaRPr lang="en-US" dirty="0"/>
          </a:p>
          <a:p>
            <a:r>
              <a:rPr lang="en-US" b="1" dirty="0" smtClean="0"/>
              <a:t>Media: </a:t>
            </a:r>
            <a:r>
              <a:rPr lang="en-US" dirty="0" smtClean="0"/>
              <a:t>can find additional resources likes Accreditation Guide, BCLS+AED manual, CPR+AED manual </a:t>
            </a:r>
            <a:r>
              <a:rPr lang="en-US" dirty="0" err="1" smtClean="0"/>
              <a:t>etc</a:t>
            </a:r>
            <a:r>
              <a:rPr lang="en-US" dirty="0" smtClean="0"/>
              <a:t> can be found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845962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1B1FC9-782F-4A1B-8EB9-938717054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F823930-3301-41EF-9971-62BD222E8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F93D3B-8DCC-4699-90B8-2733F16D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7" b="17358"/>
          <a:stretch/>
        </p:blipFill>
        <p:spPr>
          <a:xfrm>
            <a:off x="0" y="665018"/>
            <a:ext cx="12192000" cy="5001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4233" y="383828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Searching for Training Centre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1995054" y="3305239"/>
            <a:ext cx="1634834" cy="963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880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D2CC99E-DF7E-48E6-B09E-BD6095222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" t="21805" r="1704" b="11901"/>
          <a:stretch/>
        </p:blipFill>
        <p:spPr>
          <a:xfrm>
            <a:off x="235526" y="1496291"/>
            <a:ext cx="11748655" cy="45442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8253" y="498763"/>
            <a:ext cx="2419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Search Result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8082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1B1FC9-782F-4A1B-8EB9-938717054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F823930-3301-41EF-9971-62BD222E8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7F93D3B-8DCC-4699-90B8-2733F16D57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77" b="17358"/>
          <a:stretch/>
        </p:blipFill>
        <p:spPr>
          <a:xfrm>
            <a:off x="0" y="665018"/>
            <a:ext cx="12192000" cy="50014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4233" y="383828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Searching for Training Centre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928253" y="3967308"/>
            <a:ext cx="2493819" cy="963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3EFBC3-A7EE-4CB7-A8B7-F35552B36D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65" r="1477" b="25240"/>
          <a:stretch/>
        </p:blipFill>
        <p:spPr>
          <a:xfrm>
            <a:off x="124690" y="540323"/>
            <a:ext cx="12011891" cy="454429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376762"/>
              </p:ext>
            </p:extLst>
          </p:nvPr>
        </p:nvGraphicFramePr>
        <p:xfrm>
          <a:off x="387927" y="5084618"/>
          <a:ext cx="11485418" cy="1739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36473"/>
                <a:gridCol w="7148945"/>
              </a:tblGrid>
              <a:tr h="1739359"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SRFAC only tracks the following:				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Chief Instructor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Chief Instructor Trainer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Instructor Trainer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Ø"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For renewal or new appointment, please email Daniel with the relevant documents/evidence at daniel.wong.m.t@upec.sg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27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9705" y="5306291"/>
            <a:ext cx="6697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Gasping videos x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SHF-SRFAC Hands Only CPR+AED Animation Video</a:t>
            </a:r>
            <a:endParaRPr lang="en-US" sz="2400" dirty="0"/>
          </a:p>
        </p:txBody>
      </p:sp>
      <p:pic>
        <p:nvPicPr>
          <p:cNvPr id="1029" name="Picture 5" descr="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248" y="2403861"/>
            <a:ext cx="43053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7F93D3B-8DCC-4699-90B8-2733F16D57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77" r="2728" b="60409"/>
          <a:stretch/>
        </p:blipFill>
        <p:spPr>
          <a:xfrm>
            <a:off x="0" y="138542"/>
            <a:ext cx="11859491" cy="2050473"/>
          </a:xfrm>
          <a:prstGeom prst="rect">
            <a:avLst/>
          </a:prstGeom>
        </p:spPr>
      </p:pic>
      <p:pic>
        <p:nvPicPr>
          <p:cNvPr id="1027" name="Picture 3" descr="imag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5" r="1086" b="4036"/>
          <a:stretch/>
        </p:blipFill>
        <p:spPr bwMode="auto">
          <a:xfrm>
            <a:off x="7903012" y="4223053"/>
            <a:ext cx="4151601" cy="246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8" r="1595" b="4159"/>
          <a:stretch/>
        </p:blipFill>
        <p:spPr bwMode="auto">
          <a:xfrm>
            <a:off x="99956" y="1283553"/>
            <a:ext cx="5015336" cy="266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 flipV="1">
            <a:off x="5537855" y="803719"/>
            <a:ext cx="1233053" cy="14547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2722" y="3768435"/>
            <a:ext cx="4975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Gasping/ </a:t>
            </a:r>
            <a:r>
              <a:rPr lang="en-US" sz="2400" dirty="0" err="1" smtClean="0"/>
              <a:t>Agonal</a:t>
            </a:r>
            <a:r>
              <a:rPr lang="en-US" sz="2400" dirty="0" smtClean="0"/>
              <a:t> Breathing</a:t>
            </a:r>
            <a:endParaRPr lang="en-US" sz="2400" dirty="0"/>
          </a:p>
        </p:txBody>
      </p:sp>
      <p:pic>
        <p:nvPicPr>
          <p:cNvPr id="1029" name="Picture 5" descr="imag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/>
          <a:stretch/>
        </p:blipFill>
        <p:spPr bwMode="auto">
          <a:xfrm>
            <a:off x="255320" y="692727"/>
            <a:ext cx="5412995" cy="307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41" t="3008" b="4624"/>
          <a:stretch/>
        </p:blipFill>
        <p:spPr>
          <a:xfrm>
            <a:off x="6105717" y="707167"/>
            <a:ext cx="5874689" cy="3061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79672" y="3809995"/>
            <a:ext cx="3846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 of Normal Breathing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322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66719"/>
              </p:ext>
            </p:extLst>
          </p:nvPr>
        </p:nvGraphicFramePr>
        <p:xfrm>
          <a:off x="865910" y="1043236"/>
          <a:ext cx="10460182" cy="5313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9190"/>
                <a:gridCol w="7520992"/>
              </a:tblGrid>
              <a:tr h="30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Time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dirty="0">
                          <a:effectLst/>
                        </a:rPr>
                        <a:t>Description</a:t>
                      </a:r>
                      <a:endParaRPr lang="en-GB" sz="32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9am - 9.30am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Registration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03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9.30am - 9.35am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Welcome Address by Prof Lim Swee Han, SRFAC Chairman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06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9.35am – 10.05am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“Singapore Out-of-Hospital Cardiac Arrest Registry Report (2011 – 2016)” by Prof Marcus Ong, Medical Director for Unit for </a:t>
                      </a:r>
                      <a:r>
                        <a:rPr lang="en-GB" sz="1800" dirty="0" err="1">
                          <a:effectLst/>
                        </a:rPr>
                        <a:t>Prehospital</a:t>
                      </a:r>
                      <a:r>
                        <a:rPr lang="en-GB" sz="1800" dirty="0">
                          <a:effectLst/>
                        </a:rPr>
                        <a:t> Emergency  Care (UPEC)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063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10.05am – 10.35am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“To Save, or Not To Save: Identifying motivations and inhibitions behind community response in times of emergencies” by Mr </a:t>
                      </a:r>
                      <a:r>
                        <a:rPr lang="en-GB" sz="1800" dirty="0" err="1">
                          <a:effectLst/>
                        </a:rPr>
                        <a:t>Eu</a:t>
                      </a:r>
                      <a:r>
                        <a:rPr lang="en-GB" sz="1800" dirty="0">
                          <a:effectLst/>
                        </a:rPr>
                        <a:t> Juan </a:t>
                      </a:r>
                      <a:r>
                        <a:rPr lang="en-GB" sz="1800" dirty="0" err="1">
                          <a:effectLst/>
                        </a:rPr>
                        <a:t>Lih</a:t>
                      </a:r>
                      <a:r>
                        <a:rPr lang="en-GB" sz="1800" dirty="0">
                          <a:effectLst/>
                        </a:rPr>
                        <a:t>, Behavioural Sciences Research Analyst, Ministry of Home Affairs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04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10.35am – 11.20am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Sharing by SRFAC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 Admin and Operations by Daniel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 Resuscitation and First Aid Guidelines by Jun Hao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11.20am – 12pm</a:t>
                      </a:r>
                      <a:endParaRPr lang="en-GB" sz="180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Question </a:t>
                      </a:r>
                      <a:r>
                        <a:rPr lang="en-GB" sz="1800" dirty="0">
                          <a:effectLst/>
                        </a:rPr>
                        <a:t>and Answer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1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12pm </a:t>
                      </a:r>
                      <a:r>
                        <a:rPr lang="en-GB" sz="1800" dirty="0" smtClean="0">
                          <a:effectLst/>
                        </a:rPr>
                        <a:t>– 1pm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Lunch and Farewell</a:t>
                      </a:r>
                      <a:endParaRPr lang="en-GB" sz="1800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72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787A70-8B30-4DBA-8781-B4CEC1B4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8039"/>
            <a:ext cx="10515600" cy="3793856"/>
          </a:xfr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GB" dirty="0" smtClean="0"/>
              <a:t>SRFAC Chair: Prof Lim Swee Han, SGH</a:t>
            </a:r>
          </a:p>
          <a:p>
            <a:pPr marL="0" indent="0">
              <a:buNone/>
            </a:pPr>
            <a:r>
              <a:rPr lang="en-GB" dirty="0" smtClean="0"/>
              <a:t>SRFAC Vice-Chair: A/Prof Ng Kee Chong, KKH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dirty="0" smtClean="0"/>
              <a:t>BCLS+AED Sub-Committee Chair: Prof Lim Swee Han, SGH</a:t>
            </a:r>
          </a:p>
          <a:p>
            <a:pPr marL="0" indent="0">
              <a:buNone/>
            </a:pPr>
            <a:r>
              <a:rPr lang="en-GB" dirty="0" smtClean="0"/>
              <a:t>ACLS Sub-Committee Chair: A/Prof Ching Chi Keong, NHC</a:t>
            </a:r>
          </a:p>
          <a:p>
            <a:pPr marL="0" indent="0">
              <a:buNone/>
            </a:pPr>
            <a:r>
              <a:rPr lang="en-GB" dirty="0" smtClean="0"/>
              <a:t>LSCN Sub-Committee Chair: Ms Wee Fong Chi, TTSH</a:t>
            </a:r>
          </a:p>
          <a:p>
            <a:pPr marL="0" indent="0">
              <a:buNone/>
            </a:pPr>
            <a:r>
              <a:rPr lang="en-GB" dirty="0" smtClean="0"/>
              <a:t>LSCN Sub-Committee Co-Chair: Ms Jenny Chew, NYP</a:t>
            </a:r>
          </a:p>
          <a:p>
            <a:pPr marL="0" indent="0">
              <a:buNone/>
            </a:pPr>
            <a:r>
              <a:rPr lang="en-GB" dirty="0" smtClean="0"/>
              <a:t>LSCN Sub-Committee </a:t>
            </a:r>
            <a:r>
              <a:rPr lang="en-GB" dirty="0"/>
              <a:t>Advisor</a:t>
            </a:r>
            <a:r>
              <a:rPr lang="en-GB" dirty="0" smtClean="0"/>
              <a:t>: Dr Fong Wee Kim, TTSH</a:t>
            </a:r>
          </a:p>
          <a:p>
            <a:pPr marL="0" indent="0">
              <a:buNone/>
            </a:pPr>
            <a:r>
              <a:rPr lang="en-GB" dirty="0" smtClean="0"/>
              <a:t>Paediatric Sub-Committee Chair: Dr Gene Ong, KKH</a:t>
            </a:r>
          </a:p>
          <a:p>
            <a:pPr marL="0" indent="0">
              <a:buNone/>
            </a:pPr>
            <a:r>
              <a:rPr lang="en-GB" dirty="0" smtClean="0"/>
              <a:t>First Aid Sub-Committee Chair: MAJ Janice Oh, SCDF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8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787A70-8B30-4DBA-8781-B4CEC1B4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162007"/>
            <a:ext cx="11007436" cy="3793856"/>
          </a:xfr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/>
          <a:p>
            <a:pPr marL="0" indent="0">
              <a:buNone/>
            </a:pPr>
            <a:r>
              <a:rPr lang="en-GB" b="1" dirty="0" smtClean="0"/>
              <a:t>World Restart a Heart Day, 16 October 2018 </a:t>
            </a:r>
          </a:p>
          <a:p>
            <a:pPr marL="0" indent="0">
              <a:buNone/>
            </a:pPr>
            <a:endParaRPr lang="en-GB" sz="700" b="1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/>
              <a:t>An article was published on SAF Facebook page and SRFAC website to celebrate World Restart a Heart Day (WRAH), with inputs and support from Singapore Armed Forces (SAF) and Ministry of Education (MOE).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/>
              <a:t>Every year on 16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of October, all seven constituent councils of ILCOR support this global initiative. WRAH aims to increase awareness about the importance of bystander CPR and to also increase actual bystander CPR rates worldwide.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/>
              <a:t>Partnered </a:t>
            </a:r>
            <a:r>
              <a:rPr lang="en-US" sz="2000" dirty="0"/>
              <a:t>Singapore Heart Foundation (</a:t>
            </a:r>
            <a:r>
              <a:rPr lang="en-US" sz="2000" dirty="0" smtClean="0"/>
              <a:t>SHF) to commemorate World </a:t>
            </a:r>
            <a:r>
              <a:rPr lang="en-US" sz="2000" dirty="0"/>
              <a:t>Heart Day (WHD) and World Restart a Heart Day (WRAH Day) on 29 September 2018</a:t>
            </a:r>
          </a:p>
          <a:p>
            <a:pPr lvl="1"/>
            <a:r>
              <a:rPr lang="en-US" sz="2000" dirty="0"/>
              <a:t>Launch of the Hands-Only CPR Kiosk during the event (CPR Kiosks are rotated around the island at different public spaces)</a:t>
            </a:r>
          </a:p>
          <a:p>
            <a:pPr lvl="1"/>
            <a:r>
              <a:rPr lang="en-US" sz="2000" dirty="0" smtClean="0"/>
              <a:t>A SHF-SRFAC joint effort to produce an animation </a:t>
            </a:r>
            <a:r>
              <a:rPr lang="en-US" sz="2000" dirty="0"/>
              <a:t>on Hands-Only CPR with AED (can be viewed on SRFAC website</a:t>
            </a:r>
            <a:r>
              <a:rPr lang="en-US" sz="2000" dirty="0" smtClean="0"/>
              <a:t>)</a:t>
            </a:r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6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6" y="789710"/>
            <a:ext cx="2774373" cy="3699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40" y="789710"/>
            <a:ext cx="4248727" cy="31865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775" y="4557712"/>
            <a:ext cx="2774373" cy="2080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458" y="789710"/>
            <a:ext cx="2389908" cy="3186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212" y="4055825"/>
            <a:ext cx="1937000" cy="25826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939" y="4055825"/>
            <a:ext cx="3443556" cy="25826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29" y="4055824"/>
            <a:ext cx="1937001" cy="25826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21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787A70-8B30-4DBA-8781-B4CEC1B4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955967"/>
            <a:ext cx="10515600" cy="5032375"/>
          </a:xfr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/>
          <a:p>
            <a:pPr marL="0" lvl="0" indent="0">
              <a:buNone/>
            </a:pPr>
            <a:r>
              <a:rPr lang="en-US" b="1" dirty="0" smtClean="0"/>
              <a:t>2019 Events Update</a:t>
            </a:r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World </a:t>
            </a:r>
            <a:r>
              <a:rPr lang="en-US" sz="2400" dirty="0"/>
              <a:t>Restart a </a:t>
            </a:r>
            <a:r>
              <a:rPr lang="en-US" sz="2400" dirty="0" smtClean="0"/>
              <a:t>Heart </a:t>
            </a:r>
            <a:r>
              <a:rPr lang="en-US" sz="2400" dirty="0"/>
              <a:t>(WRAH) Day: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Event to be launched jointly with Singapore Heart Foundation’s (SHF) Project Heart and Unit for </a:t>
            </a:r>
            <a:r>
              <a:rPr lang="en-US" dirty="0" err="1" smtClean="0"/>
              <a:t>Prehospital</a:t>
            </a:r>
            <a:r>
              <a:rPr lang="en-US" dirty="0" smtClean="0"/>
              <a:t> Emergency Care’s (UPEC) Survivors’ Award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Date: 12 October 2019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Location: Singapore Expo Hall 8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Brief</a:t>
            </a:r>
            <a:r>
              <a:rPr lang="en-US" dirty="0"/>
              <a:t>: To support ILCOR’s initiative to increase awareness about the importance of bystander CPR and to increase actual bystander CPR rates worldwide.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en-GB" sz="3200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63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A078A0E-E894-431E-8AE8-93A409975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665" y="2456816"/>
            <a:ext cx="4936671" cy="2052317"/>
          </a:xfrm>
          <a:solidFill>
            <a:schemeClr val="bg1">
              <a:alpha val="40000"/>
            </a:schemeClr>
          </a:solidFill>
        </p:spPr>
        <p:txBody>
          <a:bodyPr anchor="ctr" anchorCtr="0">
            <a:noAutofit/>
          </a:bodyPr>
          <a:lstStyle/>
          <a:p>
            <a:pPr lvl="0"/>
            <a:r>
              <a:rPr lang="en-GB" sz="3600" b="1" dirty="0" smtClean="0"/>
              <a:t>Resuscitation</a:t>
            </a:r>
          </a:p>
          <a:p>
            <a:pPr lvl="0"/>
            <a:r>
              <a:rPr lang="en-GB" sz="3600" b="1" dirty="0"/>
              <a:t>a</a:t>
            </a:r>
            <a:r>
              <a:rPr lang="en-GB" sz="3600" b="1" dirty="0" smtClean="0"/>
              <a:t>nd First Aid</a:t>
            </a:r>
          </a:p>
          <a:p>
            <a:pPr lvl="0"/>
            <a:r>
              <a:rPr lang="en-GB" sz="3600" b="1" dirty="0" smtClean="0"/>
              <a:t>Guidelines</a:t>
            </a:r>
            <a:endParaRPr lang="en-GB" sz="3600" b="1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09600"/>
          </a:xfrm>
          <a:solidFill>
            <a:schemeClr val="bg1">
              <a:alpha val="2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642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="" xmlns:a16="http://schemas.microsoft.com/office/drawing/2014/main" id="{F1406FCD-84C6-4B25-A426-1DD7C818585F}"/>
              </a:ext>
            </a:extLst>
          </p:cNvPr>
          <p:cNvSpPr txBox="1">
            <a:spLocks/>
          </p:cNvSpPr>
          <p:nvPr/>
        </p:nvSpPr>
        <p:spPr>
          <a:xfrm>
            <a:off x="0" y="638996"/>
            <a:ext cx="12192000" cy="609600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/>
              <a:t>Courses under SRFAC Purview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979" y="1536028"/>
            <a:ext cx="10992041" cy="378594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82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787A70-8B30-4DBA-8781-B4CEC1B4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51" y="609600"/>
            <a:ext cx="7294423" cy="5658608"/>
          </a:xfr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Merged BCLS with AED to form BCLS+AED program – complete implementation by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June 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Reviewed and revised Basic Life Support (BLS) documents – audit checklists, Training Centre guidelines, accreditation guide and instructor criteria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BCLS+AED </a:t>
            </a:r>
            <a:r>
              <a:rPr lang="en-US" sz="2000" dirty="0"/>
              <a:t>and CPR(Hands-Only)+AED Manuals made available in PDF in August </a:t>
            </a:r>
            <a:r>
              <a:rPr lang="en-US" sz="2000" dirty="0" smtClean="0"/>
              <a:t>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Requirement for evidence-based recording for all one-rescuer CPR performance by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June 2019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Created </a:t>
            </a:r>
            <a:r>
              <a:rPr lang="en-US" sz="2000" dirty="0"/>
              <a:t>a CPR and AED Protocol reference </a:t>
            </a:r>
            <a:r>
              <a:rPr lang="en-US" sz="2000" dirty="0" smtClean="0"/>
              <a:t>document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New CPR and AED Quick Action Guide poster (to replace previous NRC poster) completed and released in April </a:t>
            </a:r>
            <a:r>
              <a:rPr lang="en-US" sz="2000" dirty="0" smtClean="0"/>
              <a:t>2019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All provider certifications may enroll for re-certification/refresher course 3 months before or after the stated expiry date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lvl="0" indent="0">
              <a:buNone/>
            </a:pPr>
            <a:endParaRPr lang="en-GB" sz="2000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786" y="782242"/>
            <a:ext cx="3920828" cy="54859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7787A70-8B30-4DBA-8781-B4CEC1B4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58987"/>
            <a:ext cx="10515600" cy="5032375"/>
          </a:xfr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000" dirty="0"/>
              <a:t>Specific manikins are required to be used for all practical assessment of one rescuer CPR from 1st June </a:t>
            </a:r>
            <a:r>
              <a:rPr lang="en-US" sz="2000" dirty="0" smtClean="0"/>
              <a:t>2019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/>
              <a:t>For </a:t>
            </a:r>
            <a:r>
              <a:rPr lang="en-US" sz="2000" dirty="0"/>
              <a:t>manikins intended for </a:t>
            </a:r>
            <a:r>
              <a:rPr lang="en-US" sz="2000" b="1" dirty="0"/>
              <a:t>CPR(Mouth-To-Mouth)</a:t>
            </a:r>
            <a:r>
              <a:rPr lang="en-US" sz="2000" dirty="0"/>
              <a:t>, assessment recording must display the following:</a:t>
            </a:r>
          </a:p>
          <a:p>
            <a:pPr lvl="1"/>
            <a:r>
              <a:rPr lang="en-US" sz="1600" dirty="0" smtClean="0"/>
              <a:t>Total </a:t>
            </a:r>
            <a:r>
              <a:rPr lang="en-US" sz="1600" dirty="0"/>
              <a:t>elapsed time for 5 cycles</a:t>
            </a:r>
          </a:p>
          <a:p>
            <a:pPr lvl="1"/>
            <a:r>
              <a:rPr lang="en-US" sz="1600" dirty="0" smtClean="0"/>
              <a:t>Total </a:t>
            </a:r>
            <a:r>
              <a:rPr lang="en-US" sz="1600" dirty="0"/>
              <a:t>number of compressions</a:t>
            </a:r>
          </a:p>
          <a:p>
            <a:pPr lvl="1"/>
            <a:r>
              <a:rPr lang="en-US" sz="1600" dirty="0" smtClean="0"/>
              <a:t>Total </a:t>
            </a:r>
            <a:r>
              <a:rPr lang="en-US" sz="1600" dirty="0"/>
              <a:t>number of ventilations</a:t>
            </a:r>
          </a:p>
          <a:p>
            <a:pPr lvl="1"/>
            <a:r>
              <a:rPr lang="en-US" sz="1600" dirty="0" smtClean="0"/>
              <a:t>Total </a:t>
            </a:r>
            <a:r>
              <a:rPr lang="en-US" sz="1600" dirty="0"/>
              <a:t>number of correct and incorrect compressions</a:t>
            </a:r>
          </a:p>
          <a:p>
            <a:pPr lvl="1"/>
            <a:r>
              <a:rPr lang="en-US" sz="1600" dirty="0" smtClean="0"/>
              <a:t>Insufficient </a:t>
            </a:r>
            <a:r>
              <a:rPr lang="en-US" sz="1600" dirty="0"/>
              <a:t>recoil/relaxation of compressions</a:t>
            </a:r>
          </a:p>
          <a:p>
            <a:pPr lvl="1"/>
            <a:r>
              <a:rPr lang="en-US" sz="1600" dirty="0" smtClean="0"/>
              <a:t>Correct </a:t>
            </a:r>
            <a:r>
              <a:rPr lang="en-US" sz="1600" dirty="0"/>
              <a:t>Compression depth set at 4cm to 6cm</a:t>
            </a:r>
          </a:p>
          <a:p>
            <a:pPr lvl="1"/>
            <a:r>
              <a:rPr lang="en-US" sz="1600" dirty="0" smtClean="0"/>
              <a:t>Correct </a:t>
            </a:r>
            <a:r>
              <a:rPr lang="en-US" sz="1600" dirty="0"/>
              <a:t>ventilation volume set at 400ml to 600ml</a:t>
            </a:r>
          </a:p>
          <a:p>
            <a:pPr lvl="1"/>
            <a:r>
              <a:rPr lang="en-US" sz="1600" dirty="0" smtClean="0"/>
              <a:t>Line/graph/strip </a:t>
            </a:r>
            <a:r>
              <a:rPr lang="en-US" sz="1600" dirty="0"/>
              <a:t>of actual compressions and </a:t>
            </a:r>
            <a:r>
              <a:rPr lang="en-US" sz="1600" dirty="0" smtClean="0"/>
              <a:t>ventilations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sz="2000" dirty="0" smtClean="0"/>
              <a:t>For </a:t>
            </a:r>
            <a:r>
              <a:rPr lang="en-US" sz="2000" dirty="0"/>
              <a:t>manikins intended for </a:t>
            </a:r>
            <a:r>
              <a:rPr lang="en-US" sz="2000" b="1" dirty="0"/>
              <a:t>CPR(Hands-Only)</a:t>
            </a:r>
            <a:r>
              <a:rPr lang="en-US" sz="2000" dirty="0"/>
              <a:t>, assessment recording must display the following:</a:t>
            </a:r>
          </a:p>
          <a:p>
            <a:pPr lvl="1"/>
            <a:r>
              <a:rPr lang="en-US" sz="1600" dirty="0" smtClean="0"/>
              <a:t>Automatic </a:t>
            </a:r>
            <a:r>
              <a:rPr lang="en-US" sz="1600" dirty="0"/>
              <a:t>cut-off at 120 seconds</a:t>
            </a:r>
          </a:p>
          <a:p>
            <a:pPr lvl="1"/>
            <a:r>
              <a:rPr lang="en-US" sz="1600" dirty="0" smtClean="0"/>
              <a:t>Total </a:t>
            </a:r>
            <a:r>
              <a:rPr lang="en-US" sz="1600" dirty="0"/>
              <a:t>number of compressions</a:t>
            </a:r>
          </a:p>
          <a:p>
            <a:pPr lvl="1"/>
            <a:r>
              <a:rPr lang="en-US" sz="1600" dirty="0" smtClean="0"/>
              <a:t>Total </a:t>
            </a:r>
            <a:r>
              <a:rPr lang="en-US" sz="1600" dirty="0"/>
              <a:t>number of correct and incorrect compressions</a:t>
            </a:r>
          </a:p>
          <a:p>
            <a:pPr lvl="1"/>
            <a:r>
              <a:rPr lang="en-US" sz="1600" dirty="0" smtClean="0"/>
              <a:t>Insufficient </a:t>
            </a:r>
            <a:r>
              <a:rPr lang="en-US" sz="1600" dirty="0"/>
              <a:t>recoil/relaxation of compressions</a:t>
            </a:r>
          </a:p>
          <a:p>
            <a:pPr lvl="1"/>
            <a:r>
              <a:rPr lang="en-US" sz="1600" dirty="0" smtClean="0"/>
              <a:t>Correct </a:t>
            </a:r>
            <a:r>
              <a:rPr lang="en-US" sz="1600" dirty="0"/>
              <a:t>Compression depth set at 4cm to 6cm</a:t>
            </a:r>
          </a:p>
          <a:p>
            <a:pPr lvl="1"/>
            <a:r>
              <a:rPr lang="en-US" sz="1600" dirty="0" smtClean="0"/>
              <a:t>Line/graph/strip </a:t>
            </a:r>
            <a:r>
              <a:rPr lang="en-US" sz="1600" dirty="0"/>
              <a:t>of actual </a:t>
            </a:r>
            <a:r>
              <a:rPr lang="en-US" sz="1600" dirty="0" smtClean="0"/>
              <a:t>compressions</a:t>
            </a:r>
            <a:endParaRPr lang="en-US" sz="2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2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7787A70-8B30-4DBA-8781-B4CEC1B4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58987"/>
            <a:ext cx="10515600" cy="5032375"/>
          </a:xfr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There is no list of “SRFAC-approved” products.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When purchasing the manikins intended for CPR(Mouth-To-Mouth) or CPR (Hands-Only) assessment recording, please refer to “</a:t>
            </a:r>
            <a:r>
              <a:rPr lang="en-US" dirty="0">
                <a:solidFill>
                  <a:srgbClr val="FF0000"/>
                </a:solidFill>
              </a:rPr>
              <a:t>SRFAC BCLS+AED and CPR+AED Manikin Specification</a:t>
            </a:r>
            <a:r>
              <a:rPr lang="en-US" dirty="0"/>
              <a:t>” on the SRFAC website under public information:</a:t>
            </a:r>
          </a:p>
          <a:p>
            <a:pPr lvl="1"/>
            <a:r>
              <a:rPr lang="en-US" dirty="0">
                <a:hlinkClick r:id="rId3"/>
              </a:rPr>
              <a:t>https://srfac.sg/public-information/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2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921251"/>
              </p:ext>
            </p:extLst>
          </p:nvPr>
        </p:nvGraphicFramePr>
        <p:xfrm>
          <a:off x="838201" y="727392"/>
          <a:ext cx="10515600" cy="5628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744"/>
                <a:gridCol w="3990110"/>
                <a:gridCol w="4024746"/>
              </a:tblGrid>
              <a:tr h="803721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Adult one-rescuer CPR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Mouth-To-Mouth</a:t>
                      </a:r>
                      <a:endParaRPr lang="en-GB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Hands-Only</a:t>
                      </a:r>
                      <a:endParaRPr lang="en-GB" sz="2400" dirty="0"/>
                    </a:p>
                  </a:txBody>
                  <a:tcPr anchor="ctr"/>
                </a:tc>
              </a:tr>
              <a:tr h="714418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Courses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1400" b="1" dirty="0" smtClean="0"/>
                        <a:t>BCLS+AED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1400" b="1" dirty="0" smtClean="0"/>
                        <a:t>CPR(Mouth-To-Mouth)+AED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1400" b="1" dirty="0" smtClean="0"/>
                        <a:t>Child First Aid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1400" b="1" dirty="0" smtClean="0"/>
                        <a:t>CPR(Hands-Only)+AED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1400" b="1" baseline="0" dirty="0" smtClean="0"/>
                        <a:t>Standard First Aid</a:t>
                      </a:r>
                      <a:endParaRPr lang="en-GB" sz="1400" b="1" dirty="0"/>
                    </a:p>
                  </a:txBody>
                  <a:tcPr anchor="ctr"/>
                </a:tc>
              </a:tr>
              <a:tr h="3979224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Criteria</a:t>
                      </a:r>
                      <a:endParaRPr lang="en-GB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5 cycles of CPR to be completed within 130 seconds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At least 150 chest compressions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Up to 30 errors allowed: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insufficient recoil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incorrect depth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improper hand position (within lower sternum but not on the Xiphoid Process or on the ribs) – must be visually verified by Instructor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Immediate failure for wrong hand position (outside lower sternum, on Xiphoid Process or on the ribs) visibly outside body of sternum – must be visually verified by Instructor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At least 5 ventilations above 400ml</a:t>
                      </a:r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SzPts val="1000"/>
                        <a:buFont typeface="Courier New" panose="02070309020205020404" pitchFamily="49" charset="0"/>
                        <a:buChar char="o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Continuous compressions for 120 seconds (timing cut-off at 120 seconds)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SzPts val="1000"/>
                        <a:buFont typeface="Courier New" panose="02070309020205020404" pitchFamily="49" charset="0"/>
                        <a:buChar char="o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At least 180 chest compressions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800"/>
                        </a:spcAft>
                        <a:buSzPts val="1000"/>
                        <a:buFont typeface="Courier New" panose="02070309020205020404" pitchFamily="49" charset="0"/>
                        <a:buChar char="o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Up to 30 % errors allowed based on total number of compressions: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insufficient recoil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incorrect depth</a:t>
                      </a:r>
                    </a:p>
                    <a:p>
                      <a:pPr marL="742950" lvl="1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Char char="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improper hand position (within lower sternum but not on the Xiphoid Process or on the ribs) – must be visually verified by Instructor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GB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Immediate failure for wrong hand position (outside lower sternum, on Xiphoid Process or on the ribs) visibly outside body of sternum – must be visually verified by Instructor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DengXian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1200" i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DengXian"/>
                          <a:cs typeface="Times New Roman" panose="02020603050405020304" pitchFamily="18" charset="0"/>
                        </a:rPr>
                        <a:t>If rest is needed, do not exceed 10 seconds (only for hands-only CPR phase without AED), preferable after 100 chest compressions.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73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3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="" xmlns:a16="http://schemas.microsoft.com/office/drawing/2014/main" id="{AA078A0E-E894-431E-8AE8-93A409975802}"/>
              </a:ext>
            </a:extLst>
          </p:cNvPr>
          <p:cNvSpPr txBox="1">
            <a:spLocks/>
          </p:cNvSpPr>
          <p:nvPr/>
        </p:nvSpPr>
        <p:spPr>
          <a:xfrm>
            <a:off x="1828800" y="2151120"/>
            <a:ext cx="8243441" cy="2555759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4000" b="1" dirty="0" smtClean="0"/>
              <a:t>Welcome Address by SRFAC Chairman</a:t>
            </a:r>
          </a:p>
          <a:p>
            <a:pPr marL="0" indent="0" algn="ctr">
              <a:buNone/>
            </a:pPr>
            <a:r>
              <a:rPr lang="en-GB" i="1" dirty="0" smtClean="0"/>
              <a:t>Prof Lim Swee Han</a:t>
            </a:r>
          </a:p>
        </p:txBody>
      </p:sp>
    </p:spTree>
    <p:extLst>
      <p:ext uri="{BB962C8B-B14F-4D97-AF65-F5344CB8AC3E}">
        <p14:creationId xmlns:p14="http://schemas.microsoft.com/office/powerpoint/2010/main" val="36946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787A70-8B30-4DBA-8781-B4CEC1B4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58987"/>
            <a:ext cx="10515600" cy="5032375"/>
          </a:xfr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2400" dirty="0" smtClean="0"/>
              <a:t>Revised Standard First Aid (SFA) and Child First Aid (CFA) syllabus:</a:t>
            </a:r>
          </a:p>
          <a:p>
            <a:pPr lvl="1"/>
            <a:r>
              <a:rPr lang="en-US" sz="2000" dirty="0" smtClean="0"/>
              <a:t>SFA course hours revised to 16 hours from 20 hours</a:t>
            </a:r>
          </a:p>
          <a:p>
            <a:pPr lvl="1"/>
            <a:r>
              <a:rPr lang="en-US" sz="2000" dirty="0" smtClean="0"/>
              <a:t>SFA </a:t>
            </a:r>
            <a:r>
              <a:rPr lang="en-US" sz="2000" dirty="0"/>
              <a:t>to incorporate Hands-Only CPR and </a:t>
            </a:r>
            <a:r>
              <a:rPr lang="en-US" sz="2000" dirty="0" smtClean="0"/>
              <a:t>AED</a:t>
            </a:r>
          </a:p>
          <a:p>
            <a:pPr lvl="1"/>
            <a:r>
              <a:rPr lang="en-US" sz="2000" dirty="0" smtClean="0"/>
              <a:t>SFA learners will receive SFA and CPR(Hands-Only)+AED Provider certificates</a:t>
            </a:r>
          </a:p>
          <a:p>
            <a:pPr lvl="1"/>
            <a:r>
              <a:rPr lang="en-US" sz="2000" dirty="0" smtClean="0"/>
              <a:t>Implementation of new </a:t>
            </a:r>
            <a:r>
              <a:rPr lang="en-US" sz="2000" b="1" dirty="0" smtClean="0"/>
              <a:t>SFA</a:t>
            </a:r>
            <a:r>
              <a:rPr lang="en-US" sz="2000" dirty="0" smtClean="0"/>
              <a:t> will start 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June 2019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2000" dirty="0" smtClean="0"/>
              <a:t>CFA course revised to 23 hours from 24 hours and will include full elements of SFA and BCLS+AED </a:t>
            </a:r>
            <a:endParaRPr lang="en-US" sz="2000" dirty="0" smtClean="0"/>
          </a:p>
          <a:p>
            <a:pPr lvl="1"/>
            <a:r>
              <a:rPr lang="en-US" sz="2000" dirty="0" smtClean="0"/>
              <a:t>CFA </a:t>
            </a:r>
            <a:r>
              <a:rPr lang="en-US" sz="2000" dirty="0" smtClean="0"/>
              <a:t>learners will receive SFA, BCLS+AED and CFA Provider certificates</a:t>
            </a:r>
          </a:p>
          <a:p>
            <a:pPr lvl="1"/>
            <a:r>
              <a:rPr lang="en-US" sz="2000" dirty="0" smtClean="0"/>
              <a:t>Implementation of new </a:t>
            </a:r>
            <a:r>
              <a:rPr lang="en-US" sz="2000" b="1" dirty="0" smtClean="0"/>
              <a:t>CFA</a:t>
            </a:r>
            <a:r>
              <a:rPr lang="en-US" sz="2000" dirty="0" smtClean="0"/>
              <a:t> will start </a:t>
            </a:r>
            <a:r>
              <a:rPr lang="en-US" sz="2000" b="1" dirty="0" smtClean="0"/>
              <a:t>1</a:t>
            </a:r>
            <a:r>
              <a:rPr lang="en-US" sz="2000" b="1" baseline="30000" dirty="0" smtClean="0"/>
              <a:t>st</a:t>
            </a:r>
            <a:r>
              <a:rPr lang="en-US" sz="2000" b="1" dirty="0" smtClean="0"/>
              <a:t> Aug 2019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“SFA+AED” should be re-titled as “</a:t>
            </a:r>
            <a:r>
              <a:rPr lang="en-US" sz="2400" b="1" dirty="0" smtClean="0"/>
              <a:t>SFA</a:t>
            </a:r>
            <a:r>
              <a:rPr lang="en-US" sz="2400" dirty="0" smtClean="0"/>
              <a:t>”.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All </a:t>
            </a:r>
            <a:r>
              <a:rPr lang="en-US" sz="2400" dirty="0"/>
              <a:t>provider certifications </a:t>
            </a:r>
            <a:r>
              <a:rPr lang="en-US" sz="2400" dirty="0" smtClean="0"/>
              <a:t>may </a:t>
            </a:r>
            <a:r>
              <a:rPr lang="en-US" sz="2400" dirty="0"/>
              <a:t>enroll for re-certification/refresher course 3 months before or after the stated expiry </a:t>
            </a:r>
            <a:r>
              <a:rPr lang="en-US" sz="2400" dirty="0" smtClean="0"/>
              <a:t>date.</a:t>
            </a:r>
            <a:endParaRPr lang="en-US" sz="2400" dirty="0"/>
          </a:p>
          <a:p>
            <a:pPr marL="0" lvl="0" indent="0">
              <a:buNone/>
            </a:pPr>
            <a:endParaRPr lang="en-GB" sz="2000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787A70-8B30-4DBA-8781-B4CEC1B4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858987"/>
            <a:ext cx="10515600" cy="5032375"/>
          </a:xfr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I</a:t>
            </a:r>
            <a:r>
              <a:rPr lang="en-US" sz="2400" dirty="0" smtClean="0"/>
              <a:t>ntroduction of First Aid Chief Instructor:</a:t>
            </a:r>
          </a:p>
          <a:p>
            <a:pPr lvl="1"/>
            <a:r>
              <a:rPr lang="en-US" sz="2000" dirty="0" smtClean="0"/>
              <a:t>May </a:t>
            </a:r>
            <a:r>
              <a:rPr lang="en-US" sz="2000" dirty="0"/>
              <a:t>function as an Instructor</a:t>
            </a:r>
          </a:p>
          <a:p>
            <a:pPr lvl="1"/>
            <a:r>
              <a:rPr lang="en-US" sz="2000" dirty="0" smtClean="0"/>
              <a:t>Ensures </a:t>
            </a:r>
            <a:r>
              <a:rPr lang="en-US" sz="2000" dirty="0"/>
              <a:t>the safety and well-being of Learners (Trainee-Providers) and Instructors</a:t>
            </a:r>
          </a:p>
          <a:p>
            <a:pPr lvl="1"/>
            <a:r>
              <a:rPr lang="en-US" sz="2000" dirty="0" smtClean="0"/>
              <a:t>Supervise </a:t>
            </a:r>
            <a:r>
              <a:rPr lang="en-US" sz="2000" dirty="0"/>
              <a:t>and mentor First Aid Instructors</a:t>
            </a:r>
          </a:p>
          <a:p>
            <a:pPr lvl="1"/>
            <a:r>
              <a:rPr lang="en-US" sz="2000" dirty="0" smtClean="0"/>
              <a:t>Ensure </a:t>
            </a:r>
            <a:r>
              <a:rPr lang="en-US" sz="2000" dirty="0"/>
              <a:t>Instructor’s adherence to training schedule and syllabus</a:t>
            </a:r>
          </a:p>
          <a:p>
            <a:pPr lvl="1"/>
            <a:r>
              <a:rPr lang="en-US" sz="2000" dirty="0" smtClean="0"/>
              <a:t>Ensure </a:t>
            </a:r>
            <a:r>
              <a:rPr lang="en-US" sz="2000" dirty="0"/>
              <a:t>that the course content is updated and in-line with SRFAC guidelines</a:t>
            </a:r>
          </a:p>
          <a:p>
            <a:pPr lvl="1"/>
            <a:r>
              <a:rPr lang="en-US" sz="2000" dirty="0" smtClean="0"/>
              <a:t>Ensure </a:t>
            </a:r>
            <a:r>
              <a:rPr lang="en-US" sz="2000" dirty="0"/>
              <a:t>that Learners (Trainee-Provider) are assessed fairly, address issues raised by Learners/Instructors and facilitate improvements to the course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0" lvl="0" indent="0">
              <a:buNone/>
            </a:pPr>
            <a:endParaRPr lang="en-GB" sz="2000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4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364" y="609600"/>
            <a:ext cx="9163274" cy="5963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4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787A70-8B30-4DBA-8781-B4CEC1B4E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748150"/>
            <a:ext cx="10515600" cy="5032375"/>
          </a:xfrm>
          <a:solidFill>
            <a:schemeClr val="bg1">
              <a:alpha val="50000"/>
            </a:schemeClr>
          </a:solidFill>
        </p:spPr>
        <p:txBody>
          <a:bodyPr wrap="square">
            <a:noAutofit/>
          </a:bodyPr>
          <a:lstStyle/>
          <a:p>
            <a:pPr marL="0" lvl="0" indent="0">
              <a:buNone/>
            </a:pPr>
            <a:r>
              <a:rPr lang="en-US" sz="3200" b="1" dirty="0" smtClean="0"/>
              <a:t>Coming soon…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Public-access AED analysis interval to be standardized at 2 minutes instead of the current 1 </a:t>
            </a:r>
            <a:r>
              <a:rPr lang="en-US" dirty="0" smtClean="0"/>
              <a:t>minute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Release </a:t>
            </a:r>
            <a:r>
              <a:rPr lang="en-US" dirty="0"/>
              <a:t>of Standard First </a:t>
            </a:r>
            <a:r>
              <a:rPr lang="en-US" dirty="0" smtClean="0"/>
              <a:t>Aid (</a:t>
            </a:r>
            <a:r>
              <a:rPr lang="en-US" i="1" dirty="0" smtClean="0"/>
              <a:t>est. June 2019</a:t>
            </a:r>
            <a:r>
              <a:rPr lang="en-US" dirty="0" smtClean="0"/>
              <a:t>) </a:t>
            </a:r>
            <a:r>
              <a:rPr lang="en-US" dirty="0"/>
              <a:t>and Child First Aid </a:t>
            </a:r>
            <a:r>
              <a:rPr lang="en-US" dirty="0" smtClean="0"/>
              <a:t>(</a:t>
            </a:r>
            <a:r>
              <a:rPr lang="en-US" i="1" dirty="0" smtClean="0"/>
              <a:t>est. July/August 2019</a:t>
            </a:r>
            <a:r>
              <a:rPr lang="en-US" dirty="0" smtClean="0"/>
              <a:t>) manuals</a:t>
            </a:r>
            <a:endParaRPr lang="en-US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 smtClean="0"/>
              <a:t>Creation </a:t>
            </a:r>
            <a:r>
              <a:rPr lang="en-US" dirty="0"/>
              <a:t>of </a:t>
            </a:r>
            <a:r>
              <a:rPr lang="en-US" dirty="0" smtClean="0"/>
              <a:t>a national </a:t>
            </a:r>
            <a:r>
              <a:rPr lang="en-US" dirty="0"/>
              <a:t>First Aid Instructor Program for Standard First Aid (SFA) and Child First Aid (CFA) Instructors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Auditor </a:t>
            </a:r>
            <a:r>
              <a:rPr lang="en-US" dirty="0" smtClean="0"/>
              <a:t>session </a:t>
            </a:r>
            <a:r>
              <a:rPr lang="en-US" dirty="0"/>
              <a:t>– BLS and First Aid Auditors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en-US" dirty="0"/>
              <a:t>Review of BLS Instructor Training Program (BCLS+AED and CPR+AED</a:t>
            </a:r>
            <a:r>
              <a:rPr lang="en-US" dirty="0" smtClean="0"/>
              <a:t>)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12192000" cy="609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575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A078A0E-E894-431E-8AE8-93A409975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665" y="2456816"/>
            <a:ext cx="4936671" cy="2052317"/>
          </a:xfrm>
          <a:solidFill>
            <a:schemeClr val="bg1">
              <a:alpha val="40000"/>
            </a:schemeClr>
          </a:solidFill>
        </p:spPr>
        <p:txBody>
          <a:bodyPr anchor="ctr" anchorCtr="0">
            <a:noAutofit/>
          </a:bodyPr>
          <a:lstStyle/>
          <a:p>
            <a:pPr lvl="0"/>
            <a:r>
              <a:rPr lang="en-GB" sz="3600" b="1" dirty="0"/>
              <a:t>Question and Answer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09600"/>
          </a:xfrm>
          <a:solidFill>
            <a:schemeClr val="bg1">
              <a:alpha val="2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87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A078A0E-E894-431E-8AE8-93A409975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7665" y="2456816"/>
            <a:ext cx="4936671" cy="2052317"/>
          </a:xfrm>
          <a:solidFill>
            <a:schemeClr val="bg1">
              <a:alpha val="40000"/>
            </a:schemeClr>
          </a:solidFill>
        </p:spPr>
        <p:txBody>
          <a:bodyPr anchor="ctr" anchorCtr="0">
            <a:noAutofit/>
          </a:bodyPr>
          <a:lstStyle/>
          <a:p>
            <a:pPr lvl="0"/>
            <a:r>
              <a:rPr lang="en-GB" sz="3600" b="1" dirty="0" smtClean="0"/>
              <a:t>Lunch and Farewell</a:t>
            </a:r>
            <a:endParaRPr lang="en-GB" sz="3600" b="1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09600"/>
          </a:xfrm>
          <a:solidFill>
            <a:schemeClr val="bg1">
              <a:alpha val="2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84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21310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Thank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10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09600"/>
          </a:xfrm>
          <a:solidFill>
            <a:schemeClr val="bg1">
              <a:alpha val="2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4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-112617" y="1955944"/>
            <a:ext cx="1244494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200" dirty="0"/>
              <a:t>“Singapore Out-of-Hospital Cardiac Arrest Registry Report (2011 – 2016)” </a:t>
            </a:r>
            <a:endParaRPr lang="en-GB" sz="3200" dirty="0" smtClean="0"/>
          </a:p>
          <a:p>
            <a:pPr algn="ctr"/>
            <a:r>
              <a:rPr lang="en-GB" sz="3200" dirty="0" smtClean="0"/>
              <a:t>by </a:t>
            </a:r>
            <a:r>
              <a:rPr lang="en-GB" sz="3200" dirty="0"/>
              <a:t>Prof Marcus Ong, </a:t>
            </a:r>
            <a:endParaRPr lang="en-GB" sz="3200" dirty="0" smtClean="0"/>
          </a:p>
          <a:p>
            <a:pPr algn="ctr"/>
            <a:r>
              <a:rPr lang="en-GB" sz="3200" dirty="0" smtClean="0"/>
              <a:t>Medical </a:t>
            </a:r>
            <a:r>
              <a:rPr lang="en-GB" sz="3200" dirty="0"/>
              <a:t>Director for Unit for </a:t>
            </a:r>
            <a:r>
              <a:rPr lang="en-GB" sz="3200" dirty="0" smtClean="0"/>
              <a:t>Pre-Hospital </a:t>
            </a:r>
            <a:r>
              <a:rPr lang="en-GB" sz="3200" dirty="0"/>
              <a:t>Emergency  Care (UPEC)</a:t>
            </a:r>
            <a:endParaRPr lang="en-GB" sz="3200" dirty="0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69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09600"/>
          </a:xfrm>
          <a:solidFill>
            <a:schemeClr val="bg1">
              <a:alpha val="2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5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34320" y="1803540"/>
            <a:ext cx="109233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 &amp; A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nd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Presentation of token of appreciation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09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09600"/>
          </a:xfrm>
          <a:solidFill>
            <a:schemeClr val="bg1">
              <a:alpha val="2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6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34319" y="1526459"/>
            <a:ext cx="1112336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en-GB" sz="3200" dirty="0" smtClean="0"/>
              <a:t>“To Save, or Not To Save: Identifying motivations and </a:t>
            </a:r>
          </a:p>
          <a:p>
            <a:pPr algn="ctr"/>
            <a:r>
              <a:rPr lang="en-GB" sz="3200" dirty="0" smtClean="0"/>
              <a:t>inhibitions behind community response in times of emergencies” </a:t>
            </a:r>
          </a:p>
          <a:p>
            <a:pPr algn="ctr"/>
            <a:r>
              <a:rPr lang="en-GB" sz="3200" dirty="0" smtClean="0"/>
              <a:t>by Mr </a:t>
            </a:r>
            <a:r>
              <a:rPr lang="en-GB" sz="3200" dirty="0" err="1" smtClean="0"/>
              <a:t>Eu</a:t>
            </a:r>
            <a:r>
              <a:rPr lang="en-GB" sz="3200" dirty="0" smtClean="0"/>
              <a:t> Juan </a:t>
            </a:r>
            <a:r>
              <a:rPr lang="en-GB" sz="3200" dirty="0" err="1" smtClean="0"/>
              <a:t>Lih</a:t>
            </a:r>
            <a:r>
              <a:rPr lang="en-GB" sz="3200" dirty="0" smtClean="0"/>
              <a:t>, </a:t>
            </a:r>
          </a:p>
          <a:p>
            <a:pPr algn="ctr"/>
            <a:r>
              <a:rPr lang="en-GB" sz="3200" dirty="0" smtClean="0"/>
              <a:t>Behavioural Sciences Research Analyst, Ministry of Home Affairs</a:t>
            </a:r>
            <a:endParaRPr lang="en-GB" sz="3200" dirty="0" smtClean="0">
              <a:solidFill>
                <a:srgbClr val="000000"/>
              </a:solidFill>
              <a:latin typeface="Verdana" panose="020B060403050404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634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09600"/>
          </a:xfrm>
          <a:solidFill>
            <a:schemeClr val="bg1">
              <a:alpha val="2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7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34320" y="1803540"/>
            <a:ext cx="109233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 &amp; A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nd</a:t>
            </a:r>
          </a:p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Presentation of token of appreciation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978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2E056-FFB4-47BE-9185-B5B8343971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609600"/>
          </a:xfrm>
          <a:solidFill>
            <a:schemeClr val="bg1">
              <a:alpha val="25000"/>
            </a:schemeClr>
          </a:solidFill>
        </p:spPr>
        <p:txBody>
          <a:bodyPr anchor="ctr" anchorCtr="0">
            <a:noAutofit/>
          </a:bodyPr>
          <a:lstStyle/>
          <a:p>
            <a:r>
              <a:rPr lang="en-GB" sz="3600" b="1" dirty="0"/>
              <a:t>Singapore Resuscitation and First Aid Council</a:t>
            </a:r>
            <a:endParaRPr lang="en-GB" sz="36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t="36162" r="5556" b="35757"/>
          <a:stretch/>
        </p:blipFill>
        <p:spPr>
          <a:xfrm>
            <a:off x="10487891" y="0"/>
            <a:ext cx="1704109" cy="609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C48B2-323E-4D72-88B0-301648EF0FCC}" type="slidenum">
              <a:rPr lang="en-GB" smtClean="0"/>
              <a:t>8</a:t>
            </a:fld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763586" y="2967335"/>
            <a:ext cx="6664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Admin and Operations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877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1B1FC9-782F-4A1B-8EB9-938717054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F823930-3301-41EF-9971-62BD222E80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8B11E81-27B6-45AB-A092-459369D74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415" t="13580" r="1523" b="5154"/>
          <a:stretch/>
        </p:blipFill>
        <p:spPr>
          <a:xfrm>
            <a:off x="346364" y="166260"/>
            <a:ext cx="11605183" cy="53617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5236" y="5735778"/>
            <a:ext cx="65537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Launched in August 2018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Existing Training </a:t>
            </a:r>
            <a:r>
              <a:rPr lang="en-US" sz="2400" dirty="0" err="1" smtClean="0"/>
              <a:t>centres</a:t>
            </a:r>
            <a:r>
              <a:rPr lang="en-US" sz="2400" dirty="0" smtClean="0"/>
              <a:t> came on board in waves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098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10315</TotalTime>
  <Words>1620</Words>
  <Application>Microsoft Office PowerPoint</Application>
  <PresentationFormat>Widescreen</PresentationFormat>
  <Paragraphs>231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DengXian</vt:lpstr>
      <vt:lpstr>DengXian</vt:lpstr>
      <vt:lpstr>等线 Light</vt:lpstr>
      <vt:lpstr>SimSun</vt:lpstr>
      <vt:lpstr>Arial</vt:lpstr>
      <vt:lpstr>Calibri</vt:lpstr>
      <vt:lpstr>Calibri Light</vt:lpstr>
      <vt:lpstr>Courier New</vt:lpstr>
      <vt:lpstr>Symbol</vt:lpstr>
      <vt:lpstr>Times New Roman</vt:lpstr>
      <vt:lpstr>Verdana</vt:lpstr>
      <vt:lpstr>Wingdings</vt:lpstr>
      <vt:lpstr>Office Theme</vt:lpstr>
      <vt:lpstr>Singapore Resuscitation and First Aid Council</vt:lpstr>
      <vt:lpstr>PowerPoint Presentation</vt:lpstr>
      <vt:lpstr>PowerPoint Presentation</vt:lpstr>
      <vt:lpstr>Singapore Resuscitation and First Aid Council</vt:lpstr>
      <vt:lpstr>Singapore Resuscitation and First Aid Council</vt:lpstr>
      <vt:lpstr>Singapore Resuscitation and First Aid Council</vt:lpstr>
      <vt:lpstr>Singapore Resuscitation and First Aid Council</vt:lpstr>
      <vt:lpstr>Singapore Resuscitation and First Aid Council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Singapore Resuscitation and First Aid Council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Singapore Resuscitation and First Aid Council</vt:lpstr>
      <vt:lpstr>Singapore Resuscitation and First Aid Council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SRFAC First Aid Workgroup Meeting</dc:title>
  <dc:creator>JH Loke</dc:creator>
  <cp:lastModifiedBy>Wong Meng Tat</cp:lastModifiedBy>
  <cp:revision>770</cp:revision>
  <cp:lastPrinted>2019-05-23T04:03:41Z</cp:lastPrinted>
  <dcterms:created xsi:type="dcterms:W3CDTF">2018-03-07T02:49:00Z</dcterms:created>
  <dcterms:modified xsi:type="dcterms:W3CDTF">2019-06-04T06:53:52Z</dcterms:modified>
</cp:coreProperties>
</file>